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1" r:id="rId4"/>
    <p:sldId id="272" r:id="rId5"/>
    <p:sldId id="274" r:id="rId6"/>
    <p:sldId id="275" r:id="rId7"/>
    <p:sldId id="267" r:id="rId8"/>
    <p:sldId id="258" r:id="rId9"/>
    <p:sldId id="276" r:id="rId10"/>
    <p:sldId id="259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90" autoAdjust="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mericanliterature.com/author/o-henry" TargetMode="External"/><Relationship Id="rId2" Type="http://schemas.openxmlformats.org/officeDocument/2006/relationships/hyperlink" Target="https://americanliterature.com/author/hh-munro-sak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mericanliterature.com/author/ef-benson" TargetMode="External"/><Relationship Id="rId4" Type="http://schemas.openxmlformats.org/officeDocument/2006/relationships/hyperlink" Target="https://americanliterature.com/author/dorothy-park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Lesson 7</a:t>
            </a:r>
            <a:b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(It so happened)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77200" cy="1828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 Open Window</a:t>
            </a:r>
          </a:p>
          <a:p>
            <a:r>
              <a:rPr lang="en-US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By Saki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Learning Outcomes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59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Understand  author’s style of writing.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Infer, analyze and evaluate text. 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Enhance effective functional communication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To sensitize students about the social responsibility of a successful person.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Assume responsibility as responsible global citizens.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Author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Hector Hugh Munro (Dec 18, 1870 - Nov 14, 1916) was a witty British author who published under the pen name SAKI or H.H. Munro. The inspiration for the pen name "Saki" is unknown, it may be based upon a character in a poem or on a South American </a:t>
            </a:r>
            <a:r>
              <a:rPr lang="en-US" sz="2800" dirty="0" smtClean="0">
                <a:hlinkClick r:id="rId2"/>
              </a:rPr>
              <a:t>monkey</a:t>
            </a:r>
            <a:r>
              <a:rPr lang="en-US" sz="2800" dirty="0" smtClean="0"/>
              <a:t>. Given Munro's intellect, wit, and </a:t>
            </a:r>
            <a:r>
              <a:rPr lang="en-US" sz="2800" dirty="0" err="1" smtClean="0"/>
              <a:t>mischevious</a:t>
            </a:r>
            <a:r>
              <a:rPr lang="en-US" sz="2800" dirty="0" smtClean="0"/>
              <a:t> nature it's possible it was based on both simultaneously. As a writer, Munro (Saki) was a master of the short story form and is often compared to </a:t>
            </a:r>
            <a:r>
              <a:rPr lang="en-US" sz="2800" dirty="0" smtClean="0">
                <a:hlinkClick r:id="rId3"/>
              </a:rPr>
              <a:t>O. Henry</a:t>
            </a:r>
            <a:r>
              <a:rPr lang="en-US" sz="2800" dirty="0" smtClean="0"/>
              <a:t> and </a:t>
            </a:r>
            <a:r>
              <a:rPr lang="en-US" sz="2800" dirty="0" smtClean="0">
                <a:hlinkClick r:id="rId4"/>
              </a:rPr>
              <a:t>Dorothy Parker</a:t>
            </a:r>
            <a:r>
              <a:rPr lang="en-US" sz="2800" dirty="0" smtClean="0"/>
              <a:t>. </a:t>
            </a:r>
            <a:r>
              <a:rPr lang="en-US" sz="2800" dirty="0" smtClean="0">
                <a:hlinkClick r:id="rId5"/>
              </a:rPr>
              <a:t>E.F. Benson</a:t>
            </a:r>
            <a:r>
              <a:rPr lang="en-US" sz="2800" dirty="0" smtClean="0"/>
              <a:t> shares his sardonic style.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self-possessed: calm and confident; sure of herself </a:t>
            </a:r>
            <a:r>
              <a:rPr lang="en-US" sz="2800" dirty="0" smtClean="0"/>
              <a:t> </a:t>
            </a:r>
            <a:r>
              <a:rPr lang="en-US" sz="2800" dirty="0" err="1" smtClean="0"/>
              <a:t>endeavoured</a:t>
            </a:r>
            <a:r>
              <a:rPr lang="en-US" sz="2800" dirty="0" smtClean="0"/>
              <a:t>: tried </a:t>
            </a:r>
            <a:endParaRPr lang="en-US" sz="2800" dirty="0" smtClean="0"/>
          </a:p>
          <a:p>
            <a:r>
              <a:rPr lang="en-US" sz="2800" dirty="0" smtClean="0"/>
              <a:t>flatter</a:t>
            </a:r>
            <a:r>
              <a:rPr lang="en-US" sz="2800" dirty="0" smtClean="0"/>
              <a:t>: </a:t>
            </a:r>
            <a:r>
              <a:rPr lang="en-US" sz="2800" dirty="0" smtClean="0"/>
              <a:t>make (her</a:t>
            </a:r>
            <a:r>
              <a:rPr lang="en-US" sz="2800" dirty="0" smtClean="0"/>
              <a:t>) </a:t>
            </a:r>
            <a:r>
              <a:rPr lang="en-US" sz="2800" dirty="0" smtClean="0"/>
              <a:t>happy</a:t>
            </a:r>
          </a:p>
          <a:p>
            <a:r>
              <a:rPr lang="en-US" sz="2800" dirty="0" smtClean="0"/>
              <a:t>Suggest masculine </a:t>
            </a:r>
            <a:r>
              <a:rPr lang="en-US" sz="2800" dirty="0" smtClean="0"/>
              <a:t>habitation: suggest that the room belonged to a </a:t>
            </a:r>
            <a:r>
              <a:rPr lang="en-US" sz="2800" dirty="0" smtClean="0"/>
              <a:t>man</a:t>
            </a:r>
          </a:p>
          <a:p>
            <a:r>
              <a:rPr lang="en-US" sz="2800" dirty="0" smtClean="0"/>
              <a:t> moor: grassland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treacherous: dangerous </a:t>
            </a:r>
            <a:endParaRPr lang="en-US" sz="2800" dirty="0" smtClean="0"/>
          </a:p>
          <a:p>
            <a:r>
              <a:rPr lang="en-US" sz="2800" dirty="0" smtClean="0"/>
              <a:t>(</a:t>
            </a:r>
            <a:r>
              <a:rPr lang="en-US" sz="2800" dirty="0" smtClean="0"/>
              <a:t>though it seems safe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bog: wet, spongy ground (</a:t>
            </a:r>
            <a:r>
              <a:rPr lang="en-US" sz="2800" dirty="0" smtClean="0"/>
              <a:t>one may </a:t>
            </a:r>
            <a:r>
              <a:rPr lang="en-US" sz="2800" dirty="0" smtClean="0"/>
              <a:t>sink into it) falteringly: a ‘faltering’ voice is shaky</a:t>
            </a:r>
            <a:r>
              <a:rPr lang="en-US" sz="2800" dirty="0" smtClean="0"/>
              <a:t>, </a:t>
            </a:r>
            <a:r>
              <a:rPr lang="en-US" sz="2800" dirty="0" smtClean="0"/>
              <a:t>hesitant; haltingly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bustled: </a:t>
            </a:r>
            <a:r>
              <a:rPr lang="en-US" sz="2800" dirty="0" smtClean="0"/>
              <a:t>entered (the room) noisily </a:t>
            </a:r>
            <a:endParaRPr lang="en-US" sz="2800" dirty="0" smtClean="0"/>
          </a:p>
          <a:p>
            <a:r>
              <a:rPr lang="en-US" sz="2800" dirty="0" smtClean="0"/>
              <a:t>whirl </a:t>
            </a:r>
            <a:r>
              <a:rPr lang="en-US" sz="2800" dirty="0" smtClean="0"/>
              <a:t>of apologies: many apologies (in quick</a:t>
            </a:r>
          </a:p>
          <a:p>
            <a:r>
              <a:rPr lang="en-US" sz="2800" dirty="0" smtClean="0"/>
              <a:t>succession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snipe: water bird that lives in </a:t>
            </a:r>
            <a:r>
              <a:rPr lang="en-US" sz="2800" dirty="0" smtClean="0"/>
              <a:t>marshes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rattled on: went on </a:t>
            </a:r>
            <a:endParaRPr lang="en-US" sz="2800" dirty="0" smtClean="0"/>
          </a:p>
          <a:p>
            <a:r>
              <a:rPr lang="en-US" sz="2800" dirty="0" smtClean="0"/>
              <a:t>scarcity of birds</a:t>
            </a:r>
            <a:r>
              <a:rPr lang="en-US" sz="2800" dirty="0" smtClean="0"/>
              <a:t>: no birds or very few (‘scarcity’ means acute shortage)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muster: (here) use; collect or gather </a:t>
            </a:r>
          </a:p>
          <a:p>
            <a:r>
              <a:rPr lang="en-US" dirty="0" smtClean="0"/>
              <a:t>staggered: felt weak/unsteady (due to the blow) assailant: the person who attacks; (here) enemy/ adversary</a:t>
            </a:r>
          </a:p>
          <a:p>
            <a:r>
              <a:rPr lang="en-US" dirty="0" smtClean="0"/>
              <a:t> swaying: moving from side to side (in the fight)</a:t>
            </a:r>
          </a:p>
          <a:p>
            <a:r>
              <a:rPr lang="en-US" dirty="0" smtClean="0"/>
              <a:t> spluttering: speaking quickly/confusedly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straying: moving (she was not looking at him) delusion: false impression or belief </a:t>
            </a:r>
            <a:endParaRPr lang="en-US" dirty="0" smtClean="0"/>
          </a:p>
          <a:p>
            <a:r>
              <a:rPr lang="en-US" dirty="0" smtClean="0"/>
              <a:t>Ailments and </a:t>
            </a:r>
            <a:r>
              <a:rPr lang="en-US" dirty="0" smtClean="0"/>
              <a:t>infirmities: (relating to health) complaints of </a:t>
            </a:r>
            <a:r>
              <a:rPr lang="en-US" dirty="0" smtClean="0"/>
              <a:t>sickness/weakness</a:t>
            </a:r>
          </a:p>
          <a:p>
            <a:r>
              <a:rPr lang="en-US" dirty="0" smtClean="0"/>
              <a:t>Sympathetic comprehension</a:t>
            </a:r>
            <a:r>
              <a:rPr lang="en-US" dirty="0" smtClean="0"/>
              <a:t>: understanding and showing sympathy uncanny</a:t>
            </a:r>
          </a:p>
          <a:p>
            <a:r>
              <a:rPr lang="en-US" dirty="0" smtClean="0"/>
              <a:t>coincidence: unnatural/unexpected/strange event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Objective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391400" cy="3581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Students will be able to: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Understand the theme of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lesson-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Apperances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versus reality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Sequence events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Enhance vocabulary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Complete exercise at the end of the 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Key points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38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200" dirty="0" err="1" smtClean="0">
                <a:latin typeface="Arial" pitchFamily="34" charset="0"/>
                <a:cs typeface="Arial" pitchFamily="34" charset="0"/>
              </a:rPr>
              <a:t>Framton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200" dirty="0" err="1" smtClean="0">
                <a:latin typeface="Arial" pitchFamily="34" charset="0"/>
                <a:cs typeface="Arial" pitchFamily="34" charset="0"/>
              </a:rPr>
              <a:t>Nuttel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 has bad nerves.</a:t>
            </a:r>
          </a:p>
          <a:p>
            <a:r>
              <a:rPr lang="en-US" sz="112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retires to the country for cure, and calls on a family friend.</a:t>
            </a:r>
          </a:p>
          <a:p>
            <a:r>
              <a:rPr lang="en-US" sz="1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lady being busy upstairs, her young niece refers to a 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family.</a:t>
            </a:r>
            <a:endParaRPr lang="en-US" sz="1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1200" dirty="0" smtClean="0">
                <a:latin typeface="Arial" pitchFamily="34" charset="0"/>
                <a:cs typeface="Arial" pitchFamily="34" charset="0"/>
              </a:rPr>
              <a:t>mishap with focus on the open window</a:t>
            </a:r>
            <a:r>
              <a:rPr lang="en-US" sz="1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11200" dirty="0" err="1" smtClean="0"/>
              <a:t>Mrs</a:t>
            </a:r>
            <a:r>
              <a:rPr lang="en-US" sz="11200" dirty="0" smtClean="0"/>
              <a:t> </a:t>
            </a:r>
            <a:r>
              <a:rPr lang="en-US" sz="11200" dirty="0" err="1" smtClean="0"/>
              <a:t>Sappleton</a:t>
            </a:r>
            <a:r>
              <a:rPr lang="en-US" sz="11200" dirty="0" smtClean="0"/>
              <a:t> comes down at last and inadvertently confirms</a:t>
            </a:r>
          </a:p>
          <a:p>
            <a:r>
              <a:rPr lang="en-US" sz="11200" dirty="0" smtClean="0"/>
              <a:t>her niece’s story.</a:t>
            </a:r>
          </a:p>
          <a:p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1905000"/>
            <a:ext cx="7086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Framton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tries to acquaint his host with the nature of his ailment.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Through the open window, he can see things that worsen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his nerves.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What else can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Framton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do but beat a hasty retreat!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 seen a ghost?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niece does have a knack for explaining 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uncanny coincidence.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ec15c0da-acf7-4615-ac8c-d0969fd373a1.mdb"/>
  <p:tag name="ARS_RESPONSE_PERSONNUM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427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Lesson 7 (It so happened)</vt:lpstr>
      <vt:lpstr>About the Author</vt:lpstr>
      <vt:lpstr>Key Words contd.</vt:lpstr>
      <vt:lpstr>Key Words contd.</vt:lpstr>
      <vt:lpstr>Key words contd.</vt:lpstr>
      <vt:lpstr>Key words contd.</vt:lpstr>
      <vt:lpstr>Objective</vt:lpstr>
      <vt:lpstr>Key points</vt:lpstr>
      <vt:lpstr>Key Points</vt:lpstr>
      <vt:lpstr>Learning Outcomes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REMEDIAL CLASSES</dc:title>
  <dc:creator>Raising</dc:creator>
  <cp:lastModifiedBy>ssgj</cp:lastModifiedBy>
  <cp:revision>133</cp:revision>
  <dcterms:created xsi:type="dcterms:W3CDTF">2006-08-16T00:00:00Z</dcterms:created>
  <dcterms:modified xsi:type="dcterms:W3CDTF">2020-10-28T06:37:26Z</dcterms:modified>
</cp:coreProperties>
</file>